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8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5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n-pc\Documents\ART%2070%20TRANSPARENCIA\segundo%20trimestre\estadistica%20orientacion-%202018%20t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n-pc\Documents\ART%2070%20TRANSPARENCIA\segundo%20trimestre\estadistica%20orientacion-%202018%20t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n-pc\Documents\ART%2070%20TRANSPARENCIA\segundo%20trimestre\estadistica%20orientacion-%202018%20t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van-pc\Documents\ART%2070%20TRANSPARENCIA\segundo%20trimestre\estadistica%20orientacion-%202018%20t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50751942064261E-2"/>
          <c:y val="5.1665575083473636E-2"/>
          <c:w val="0.91397849462365588"/>
          <c:h val="0.9837962962962962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grafico!$B$3:$B$13</c:f>
              <c:strCache>
                <c:ptCount val="11"/>
                <c:pt idx="0">
                  <c:v>Educación, cultura y deporte</c:v>
                </c:pt>
                <c:pt idx="1">
                  <c:v>Vivienda y urbanización</c:v>
                </c:pt>
                <c:pt idx="2">
                  <c:v>Desarrollo económico y turismo</c:v>
                </c:pt>
                <c:pt idx="3">
                  <c:v>Agua potable, alcantarillado y saneamiento</c:v>
                </c:pt>
                <c:pt idx="4">
                  <c:v>Electrificación</c:v>
                </c:pt>
                <c:pt idx="5">
                  <c:v>Infraestructura pública</c:v>
                </c:pt>
                <c:pt idx="6">
                  <c:v>Desarrollo agropecuario, forestal y pesca</c:v>
                </c:pt>
                <c:pt idx="7">
                  <c:v>Carreteras, caminos y puentes</c:v>
                </c:pt>
                <c:pt idx="8">
                  <c:v>Salud y asistencia social</c:v>
                </c:pt>
                <c:pt idx="9">
                  <c:v>Saneamiento ambiental</c:v>
                </c:pt>
                <c:pt idx="10">
                  <c:v>Protección civil, seguridad pública y justicia</c:v>
                </c:pt>
              </c:strCache>
            </c:strRef>
          </c:cat>
          <c:val>
            <c:numRef>
              <c:f>grafico!$C$3:$C$13</c:f>
              <c:numCache>
                <c:formatCode>0.00</c:formatCode>
                <c:ptCount val="11"/>
                <c:pt idx="0">
                  <c:v>29.51</c:v>
                </c:pt>
                <c:pt idx="1">
                  <c:v>27.94</c:v>
                </c:pt>
                <c:pt idx="2">
                  <c:v>15.26</c:v>
                </c:pt>
                <c:pt idx="3">
                  <c:v>12.76</c:v>
                </c:pt>
                <c:pt idx="4">
                  <c:v>4.6900000000000004</c:v>
                </c:pt>
                <c:pt idx="5">
                  <c:v>3.71</c:v>
                </c:pt>
                <c:pt idx="6">
                  <c:v>2.68</c:v>
                </c:pt>
                <c:pt idx="7">
                  <c:v>1.71</c:v>
                </c:pt>
                <c:pt idx="8">
                  <c:v>1.1599999999999999</c:v>
                </c:pt>
                <c:pt idx="9">
                  <c:v>0.38</c:v>
                </c:pt>
                <c:pt idx="10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50751942064261E-2"/>
          <c:y val="5.1665575083473636E-2"/>
          <c:w val="0.91397849462365588"/>
          <c:h val="0.98379629629629628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50751942064261E-2"/>
          <c:y val="5.1665575083473636E-2"/>
          <c:w val="0.91397849462365588"/>
          <c:h val="0.9837962962962962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grafico!$B$3:$B$13</c:f>
              <c:strCache>
                <c:ptCount val="11"/>
                <c:pt idx="0">
                  <c:v>Educación, cultura y deporte</c:v>
                </c:pt>
                <c:pt idx="1">
                  <c:v>Vivienda y urbanización</c:v>
                </c:pt>
                <c:pt idx="2">
                  <c:v>Desarrollo económico y turismo</c:v>
                </c:pt>
                <c:pt idx="3">
                  <c:v>Agua potable, alcantarillado y saneamiento</c:v>
                </c:pt>
                <c:pt idx="4">
                  <c:v>Electrificación</c:v>
                </c:pt>
                <c:pt idx="5">
                  <c:v>Infraestructura pública</c:v>
                </c:pt>
                <c:pt idx="6">
                  <c:v>Desarrollo agropecuario, forestal y pesca</c:v>
                </c:pt>
                <c:pt idx="7">
                  <c:v>Carreteras, caminos y puentes</c:v>
                </c:pt>
                <c:pt idx="8">
                  <c:v>Salud y asistencia social</c:v>
                </c:pt>
                <c:pt idx="9">
                  <c:v>Saneamiento ambiental</c:v>
                </c:pt>
                <c:pt idx="10">
                  <c:v>Protección civil, seguridad pública y justicia</c:v>
                </c:pt>
              </c:strCache>
            </c:strRef>
          </c:cat>
          <c:val>
            <c:numRef>
              <c:f>grafico!$C$3:$C$13</c:f>
              <c:numCache>
                <c:formatCode>0.00</c:formatCode>
                <c:ptCount val="11"/>
                <c:pt idx="0">
                  <c:v>29.51</c:v>
                </c:pt>
                <c:pt idx="1">
                  <c:v>27.94</c:v>
                </c:pt>
                <c:pt idx="2">
                  <c:v>15.26</c:v>
                </c:pt>
                <c:pt idx="3">
                  <c:v>12.76</c:v>
                </c:pt>
                <c:pt idx="4">
                  <c:v>4.6900000000000004</c:v>
                </c:pt>
                <c:pt idx="5">
                  <c:v>3.71</c:v>
                </c:pt>
                <c:pt idx="6">
                  <c:v>2.68</c:v>
                </c:pt>
                <c:pt idx="7">
                  <c:v>1.71</c:v>
                </c:pt>
                <c:pt idx="8">
                  <c:v>1.1599999999999999</c:v>
                </c:pt>
                <c:pt idx="9">
                  <c:v>0.38</c:v>
                </c:pt>
                <c:pt idx="10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50751942064261E-2"/>
          <c:y val="5.1665575083473636E-2"/>
          <c:w val="0.91397849462365588"/>
          <c:h val="0.98379629629629628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25/04/2019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25/04/2019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chart" Target="../charts/chart1.xml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e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2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jpe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chart" Target="../charts/chart2.xml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chart" Target="../charts/chart3.xml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e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2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jpe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chart" Target="../charts/chart4.xml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" name="Gráfico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793673"/>
              </p:ext>
            </p:extLst>
          </p:nvPr>
        </p:nvGraphicFramePr>
        <p:xfrm>
          <a:off x="3696659" y="1149683"/>
          <a:ext cx="5627913" cy="5842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4" name="Gráfico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254173"/>
              </p:ext>
            </p:extLst>
          </p:nvPr>
        </p:nvGraphicFramePr>
        <p:xfrm>
          <a:off x="3444659" y="1567188"/>
          <a:ext cx="5627913" cy="6026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Distribución de la autorización </a:t>
            </a:r>
            <a:br>
              <a:rPr lang="es-MX" dirty="0" smtClean="0">
                <a:latin typeface="Helvetica" pitchFamily="34" charset="0"/>
              </a:rPr>
            </a:br>
            <a:r>
              <a:rPr lang="es-MX" dirty="0" smtClean="0">
                <a:latin typeface="Helvetica" pitchFamily="34" charset="0"/>
              </a:rPr>
              <a:t>de la inversión pública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722313" y="920352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1er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 smtClean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2019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12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37486" y="1621536"/>
            <a:ext cx="261231" cy="261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5217" y="3373374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99904" y="1519753"/>
            <a:ext cx="189484" cy="18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85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42595" y="596157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12954" y="2589625"/>
            <a:ext cx="359439" cy="30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06633" y="1728199"/>
            <a:ext cx="285800" cy="2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85392" y="230889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39993" y="531844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86838" y="193354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94646" y="1369004"/>
            <a:ext cx="202714" cy="22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69982" y="1619030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89189" y="1635270"/>
            <a:ext cx="3543527" cy="499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" name="Gráfico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793673"/>
              </p:ext>
            </p:extLst>
          </p:nvPr>
        </p:nvGraphicFramePr>
        <p:xfrm>
          <a:off x="3696659" y="1149683"/>
          <a:ext cx="5627913" cy="5842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4" name="Gráfico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254173"/>
              </p:ext>
            </p:extLst>
          </p:nvPr>
        </p:nvGraphicFramePr>
        <p:xfrm>
          <a:off x="3444659" y="1567188"/>
          <a:ext cx="5627913" cy="6026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Helvetica" pitchFamily="34" charset="0"/>
              </a:rPr>
              <a:t>Distribución de la autorización </a:t>
            </a:r>
            <a:br>
              <a:rPr lang="es-MX" dirty="0" smtClean="0">
                <a:latin typeface="Helvetica" pitchFamily="34" charset="0"/>
              </a:rPr>
            </a:br>
            <a:r>
              <a:rPr lang="es-MX" dirty="0" smtClean="0">
                <a:latin typeface="Helvetica" pitchFamily="34" charset="0"/>
              </a:rPr>
              <a:t>de la inversión pública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722313" y="920352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Acumulado al 1er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 smtClean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2019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12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37486" y="1621536"/>
            <a:ext cx="261231" cy="261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5217" y="3373374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99904" y="1519753"/>
            <a:ext cx="189484" cy="189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85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42595" y="596157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12954" y="2589625"/>
            <a:ext cx="359439" cy="30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06633" y="1728199"/>
            <a:ext cx="285800" cy="2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85392" y="230889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39993" y="531844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86838" y="193354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94646" y="1369004"/>
            <a:ext cx="202714" cy="22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469982" y="1619030"/>
            <a:ext cx="25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89189" y="1635270"/>
            <a:ext cx="3543527" cy="499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20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Tema de Office</vt:lpstr>
      <vt:lpstr>Distribución de la autorización  de la inversión pública</vt:lpstr>
      <vt:lpstr>Distribución de la autorización  de la inversión pública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ivan-pc</cp:lastModifiedBy>
  <cp:revision>39</cp:revision>
  <dcterms:created xsi:type="dcterms:W3CDTF">2016-12-21T19:03:03Z</dcterms:created>
  <dcterms:modified xsi:type="dcterms:W3CDTF">2019-04-25T16:24:38Z</dcterms:modified>
</cp:coreProperties>
</file>